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7" r:id="rId2"/>
    <p:sldId id="258" r:id="rId3"/>
    <p:sldId id="259" r:id="rId4"/>
    <p:sldId id="331" r:id="rId5"/>
    <p:sldId id="332"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286" r:id="rId21"/>
    <p:sldId id="277" r:id="rId22"/>
    <p:sldId id="278" r:id="rId23"/>
    <p:sldId id="27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3FB5E3-85F6-4298-BF46-3078BE7739D7}"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8CBFE8-7716-495F-B809-FD9ACFF2B213}" type="slidenum">
              <a:rPr lang="en-IN" smtClean="0"/>
              <a:t>‹#›</a:t>
            </a:fld>
            <a:endParaRPr lang="en-IN"/>
          </a:p>
        </p:txBody>
      </p:sp>
    </p:spTree>
    <p:extLst>
      <p:ext uri="{BB962C8B-B14F-4D97-AF65-F5344CB8AC3E}">
        <p14:creationId xmlns:p14="http://schemas.microsoft.com/office/powerpoint/2010/main" val="2329588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8461927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922306706"/>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7" name="Rectangle 6"/>
          <p:cNvSpPr/>
          <p:nvPr/>
        </p:nvSpPr>
        <p:spPr>
          <a:xfrm>
            <a:off x="752593" y="1698038"/>
            <a:ext cx="11138370" cy="240141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block of RGB color values in a buffer can be saved in an array with the function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If color-table indices are stored at the pixel positions, we replace the constant GL_RGB with GL_COLOR_INDEX. To rotate the color values, we rearrange the rows and columns of the color array, as described in the previous section. Then we put the rotated array back in the buffer with</a:t>
            </a:r>
          </a:p>
        </p:txBody>
      </p:sp>
      <p:sp>
        <p:nvSpPr>
          <p:cNvPr id="9" name="Rounded Rectangle 8"/>
          <p:cNvSpPr/>
          <p:nvPr/>
        </p:nvSpPr>
        <p:spPr>
          <a:xfrm>
            <a:off x="2859852" y="1020704"/>
            <a:ext cx="669807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Raster Transformations</a:t>
            </a:r>
            <a:endParaRPr lang="en-US" sz="2370" dirty="0"/>
          </a:p>
        </p:txBody>
      </p:sp>
      <p:pic>
        <p:nvPicPr>
          <p:cNvPr id="5" name="Picture 4"/>
          <p:cNvPicPr>
            <a:picLocks noChangeAspect="1"/>
          </p:cNvPicPr>
          <p:nvPr/>
        </p:nvPicPr>
        <p:blipFill>
          <a:blip r:embed="rId2"/>
          <a:stretch>
            <a:fillRect/>
          </a:stretch>
        </p:blipFill>
        <p:spPr>
          <a:xfrm>
            <a:off x="2859852" y="2228528"/>
            <a:ext cx="6020741" cy="673658"/>
          </a:xfrm>
          <a:prstGeom prst="rect">
            <a:avLst/>
          </a:prstGeom>
        </p:spPr>
      </p:pic>
      <p:pic>
        <p:nvPicPr>
          <p:cNvPr id="6" name="Picture 5"/>
          <p:cNvPicPr>
            <a:picLocks noChangeAspect="1"/>
          </p:cNvPicPr>
          <p:nvPr/>
        </p:nvPicPr>
        <p:blipFill>
          <a:blip r:embed="rId3"/>
          <a:stretch>
            <a:fillRect/>
          </a:stretch>
        </p:blipFill>
        <p:spPr>
          <a:xfrm>
            <a:off x="2859852" y="4293571"/>
            <a:ext cx="6020741" cy="640615"/>
          </a:xfrm>
          <a:prstGeom prst="rect">
            <a:avLst/>
          </a:prstGeom>
        </p:spPr>
      </p:pic>
    </p:spTree>
    <p:extLst>
      <p:ext uri="{BB962C8B-B14F-4D97-AF65-F5344CB8AC3E}">
        <p14:creationId xmlns:p14="http://schemas.microsoft.com/office/powerpoint/2010/main" val="21562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ectangle 6"/>
          <p:cNvSpPr/>
          <p:nvPr/>
        </p:nvSpPr>
        <p:spPr>
          <a:xfrm>
            <a:off x="752593" y="1643622"/>
            <a:ext cx="11063111" cy="240141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lower-left corner of this array is placed at the current raster position. We select the source buffer containing the original block of pixel values with </a:t>
            </a:r>
            <a:r>
              <a:rPr lang="en-US" sz="1877" dirty="0" err="1">
                <a:solidFill>
                  <a:srgbClr val="002060"/>
                </a:solidFill>
                <a:latin typeface="Cambria" pitchFamily="18" charset="0"/>
              </a:rPr>
              <a:t>glReadBuffer</a:t>
            </a:r>
            <a:r>
              <a:rPr lang="en-US" sz="1877" dirty="0">
                <a:solidFill>
                  <a:srgbClr val="002060"/>
                </a:solidFill>
                <a:latin typeface="Cambria" pitchFamily="18" charset="0"/>
              </a:rPr>
              <a:t>, and we designate a destination buffer with </a:t>
            </a:r>
            <a:r>
              <a:rPr lang="en-US" sz="1877" dirty="0" err="1">
                <a:solidFill>
                  <a:srgbClr val="002060"/>
                </a:solidFill>
                <a:latin typeface="Cambria" pitchFamily="18" charset="0"/>
              </a:rPr>
              <a:t>glDrawBuffer</a:t>
            </a:r>
            <a:r>
              <a:rPr lang="en-US" sz="1877" dirty="0">
                <a:solidFill>
                  <a:srgbClr val="002060"/>
                </a:solidFill>
                <a:latin typeface="Cambria" pitchFamily="18" charset="0"/>
              </a:rPr>
              <a:t>.</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two-dimensional scaling transformation can be performed as a raster operation in OpenGL by specifying scaling factors and then invoking either </a:t>
            </a:r>
            <a:r>
              <a:rPr lang="en-US" sz="1877" dirty="0" err="1">
                <a:solidFill>
                  <a:srgbClr val="002060"/>
                </a:solidFill>
                <a:latin typeface="Cambria" pitchFamily="18" charset="0"/>
              </a:rPr>
              <a:t>glCopyPixels</a:t>
            </a:r>
            <a:r>
              <a:rPr lang="en-US" sz="1877" dirty="0">
                <a:solidFill>
                  <a:srgbClr val="002060"/>
                </a:solidFill>
                <a:latin typeface="Cambria" pitchFamily="18" charset="0"/>
              </a:rPr>
              <a:t> or </a:t>
            </a:r>
            <a:r>
              <a:rPr lang="en-US" sz="1877" dirty="0" err="1">
                <a:solidFill>
                  <a:srgbClr val="002060"/>
                </a:solidFill>
                <a:latin typeface="Cambria" pitchFamily="18" charset="0"/>
              </a:rPr>
              <a:t>glDrawPixels</a:t>
            </a:r>
            <a:r>
              <a:rPr lang="en-US" sz="1877" dirty="0">
                <a:solidFill>
                  <a:srgbClr val="002060"/>
                </a:solidFill>
                <a:latin typeface="Cambria" pitchFamily="18" charset="0"/>
              </a:rPr>
              <a:t>.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For the raster operations, we set the scaling factors with</a:t>
            </a:r>
          </a:p>
        </p:txBody>
      </p:sp>
      <p:sp>
        <p:nvSpPr>
          <p:cNvPr id="8" name="Rounded Rectangle 7"/>
          <p:cNvSpPr/>
          <p:nvPr/>
        </p:nvSpPr>
        <p:spPr>
          <a:xfrm>
            <a:off x="2859852" y="1020704"/>
            <a:ext cx="669807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Raster Transformations</a:t>
            </a:r>
            <a:endParaRPr lang="en-US" sz="2370" dirty="0"/>
          </a:p>
        </p:txBody>
      </p:sp>
      <p:pic>
        <p:nvPicPr>
          <p:cNvPr id="6" name="Picture 5"/>
          <p:cNvPicPr>
            <a:picLocks noChangeAspect="1"/>
          </p:cNvPicPr>
          <p:nvPr/>
        </p:nvPicPr>
        <p:blipFill>
          <a:blip r:embed="rId2"/>
          <a:stretch>
            <a:fillRect/>
          </a:stretch>
        </p:blipFill>
        <p:spPr>
          <a:xfrm>
            <a:off x="4214519" y="4106334"/>
            <a:ext cx="3236148" cy="447553"/>
          </a:xfrm>
          <a:prstGeom prst="rect">
            <a:avLst/>
          </a:prstGeom>
        </p:spPr>
      </p:pic>
      <p:sp>
        <p:nvSpPr>
          <p:cNvPr id="9" name="Rectangle 8"/>
          <p:cNvSpPr/>
          <p:nvPr/>
        </p:nvSpPr>
        <p:spPr>
          <a:xfrm>
            <a:off x="1166519" y="4675599"/>
            <a:ext cx="9520296" cy="379971"/>
          </a:xfrm>
          <a:prstGeom prst="rect">
            <a:avLst/>
          </a:prstGeom>
        </p:spPr>
        <p:txBody>
          <a:bodyPr wrap="square">
            <a:spAutoFit/>
          </a:bodyPr>
          <a:lstStyle/>
          <a:p>
            <a:r>
              <a:rPr lang="en-US" sz="1877" dirty="0">
                <a:solidFill>
                  <a:srgbClr val="002060"/>
                </a:solidFill>
                <a:latin typeface="Cambria" panose="02040503050406030204" pitchFamily="18" charset="0"/>
                <a:ea typeface="Cambria" panose="02040503050406030204" pitchFamily="18" charset="0"/>
              </a:rPr>
              <a:t>where parameters </a:t>
            </a:r>
            <a:r>
              <a:rPr lang="en-US" sz="1877" b="1" dirty="0" err="1">
                <a:solidFill>
                  <a:srgbClr val="002060"/>
                </a:solidFill>
                <a:latin typeface="Cambria" panose="02040503050406030204" pitchFamily="18" charset="0"/>
                <a:ea typeface="Cambria" panose="02040503050406030204" pitchFamily="18" charset="0"/>
              </a:rPr>
              <a:t>sx</a:t>
            </a:r>
            <a:r>
              <a:rPr lang="en-US" sz="1877" b="1" dirty="0">
                <a:solidFill>
                  <a:srgbClr val="002060"/>
                </a:solidFill>
                <a:latin typeface="Cambria" panose="02040503050406030204" pitchFamily="18" charset="0"/>
                <a:ea typeface="Cambria" panose="02040503050406030204" pitchFamily="18" charset="0"/>
              </a:rPr>
              <a:t> </a:t>
            </a:r>
            <a:r>
              <a:rPr lang="en-US" sz="1877" dirty="0">
                <a:solidFill>
                  <a:srgbClr val="002060"/>
                </a:solidFill>
                <a:latin typeface="Cambria" panose="02040503050406030204" pitchFamily="18" charset="0"/>
                <a:ea typeface="Cambria" panose="02040503050406030204" pitchFamily="18" charset="0"/>
              </a:rPr>
              <a:t>and </a:t>
            </a:r>
            <a:r>
              <a:rPr lang="en-US" sz="1877" b="1" dirty="0" err="1">
                <a:solidFill>
                  <a:srgbClr val="002060"/>
                </a:solidFill>
                <a:latin typeface="Cambria" panose="02040503050406030204" pitchFamily="18" charset="0"/>
                <a:ea typeface="Cambria" panose="02040503050406030204" pitchFamily="18" charset="0"/>
              </a:rPr>
              <a:t>sy</a:t>
            </a:r>
            <a:r>
              <a:rPr lang="en-US" sz="1877" b="1" dirty="0">
                <a:solidFill>
                  <a:srgbClr val="002060"/>
                </a:solidFill>
                <a:latin typeface="Cambria" panose="02040503050406030204" pitchFamily="18" charset="0"/>
                <a:ea typeface="Cambria" panose="02040503050406030204" pitchFamily="18" charset="0"/>
              </a:rPr>
              <a:t> </a:t>
            </a:r>
            <a:r>
              <a:rPr lang="en-US" sz="1877" dirty="0">
                <a:solidFill>
                  <a:srgbClr val="002060"/>
                </a:solidFill>
                <a:latin typeface="Cambria" panose="02040503050406030204" pitchFamily="18" charset="0"/>
                <a:ea typeface="Cambria" panose="02040503050406030204" pitchFamily="18" charset="0"/>
              </a:rPr>
              <a:t>can be assigned any nonzero floating-point values.</a:t>
            </a:r>
          </a:p>
        </p:txBody>
      </p:sp>
    </p:spTree>
    <p:extLst>
      <p:ext uri="{BB962C8B-B14F-4D97-AF65-F5344CB8AC3E}">
        <p14:creationId xmlns:p14="http://schemas.microsoft.com/office/powerpoint/2010/main" val="27079204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7" name="Rectangle 6"/>
          <p:cNvSpPr/>
          <p:nvPr/>
        </p:nvSpPr>
        <p:spPr>
          <a:xfrm>
            <a:off x="752593" y="1622778"/>
            <a:ext cx="11138370" cy="413408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Positive values greater than 1.0 increase the size of an element in the source array, and positive values less than 1.0 decrease element size.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negative value for </a:t>
            </a:r>
            <a:r>
              <a:rPr lang="en-US" sz="1877" dirty="0" err="1">
                <a:solidFill>
                  <a:srgbClr val="002060"/>
                </a:solidFill>
                <a:latin typeface="Cambria" pitchFamily="18" charset="0"/>
              </a:rPr>
              <a:t>sx</a:t>
            </a:r>
            <a:r>
              <a:rPr lang="en-US" sz="1877" dirty="0">
                <a:solidFill>
                  <a:srgbClr val="002060"/>
                </a:solidFill>
                <a:latin typeface="Cambria" pitchFamily="18" charset="0"/>
              </a:rPr>
              <a:t> or </a:t>
            </a:r>
            <a:r>
              <a:rPr lang="en-US" sz="1877" dirty="0" err="1">
                <a:solidFill>
                  <a:srgbClr val="002060"/>
                </a:solidFill>
                <a:latin typeface="Cambria" pitchFamily="18" charset="0"/>
              </a:rPr>
              <a:t>sy</a:t>
            </a:r>
            <a:r>
              <a:rPr lang="en-US" sz="1877" dirty="0">
                <a:solidFill>
                  <a:srgbClr val="002060"/>
                </a:solidFill>
                <a:latin typeface="Cambria" pitchFamily="18" charset="0"/>
              </a:rPr>
              <a:t>, or both, produces a reflection and scales the array elements. Thus, if </a:t>
            </a:r>
            <a:r>
              <a:rPr lang="en-US" sz="1877" dirty="0" err="1">
                <a:solidFill>
                  <a:srgbClr val="002060"/>
                </a:solidFill>
                <a:latin typeface="Cambria" pitchFamily="18" charset="0"/>
              </a:rPr>
              <a:t>sx</a:t>
            </a:r>
            <a:r>
              <a:rPr lang="en-US" sz="1877" dirty="0">
                <a:solidFill>
                  <a:srgbClr val="002060"/>
                </a:solidFill>
                <a:latin typeface="Cambria" pitchFamily="18" charset="0"/>
              </a:rPr>
              <a:t> = </a:t>
            </a:r>
            <a:r>
              <a:rPr lang="en-US" sz="1877" dirty="0" err="1">
                <a:solidFill>
                  <a:srgbClr val="002060"/>
                </a:solidFill>
                <a:latin typeface="Cambria" pitchFamily="18" charset="0"/>
              </a:rPr>
              <a:t>sy</a:t>
            </a:r>
            <a:r>
              <a:rPr lang="en-US" sz="1877" dirty="0">
                <a:solidFill>
                  <a:srgbClr val="002060"/>
                </a:solidFill>
                <a:latin typeface="Cambria" pitchFamily="18" charset="0"/>
              </a:rPr>
              <a:t> =−3.0, the source array is reflected with respect to the current raster position and each color element of the array is mapped to a 3×3 block of destination pixels.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If the center of a destination pixel lies within the rectangular area of a scaled color element of an array, it is assigned the color of that array element.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Destination pixels whose centers are on the left or top boundary of the scaled array element are also assigned the color of that element.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default value for both </a:t>
            </a:r>
            <a:r>
              <a:rPr lang="en-US" sz="1877" dirty="0" err="1">
                <a:solidFill>
                  <a:srgbClr val="002060"/>
                </a:solidFill>
                <a:latin typeface="Cambria" pitchFamily="18" charset="0"/>
              </a:rPr>
              <a:t>sx</a:t>
            </a:r>
            <a:r>
              <a:rPr lang="en-US" sz="1877" dirty="0">
                <a:solidFill>
                  <a:srgbClr val="002060"/>
                </a:solidFill>
                <a:latin typeface="Cambria" pitchFamily="18" charset="0"/>
              </a:rPr>
              <a:t> and </a:t>
            </a:r>
            <a:r>
              <a:rPr lang="en-US" sz="1877" dirty="0" err="1">
                <a:solidFill>
                  <a:srgbClr val="002060"/>
                </a:solidFill>
                <a:latin typeface="Cambria" pitchFamily="18" charset="0"/>
              </a:rPr>
              <a:t>sy</a:t>
            </a:r>
            <a:r>
              <a:rPr lang="en-US" sz="1877" dirty="0">
                <a:solidFill>
                  <a:srgbClr val="002060"/>
                </a:solidFill>
                <a:latin typeface="Cambria" pitchFamily="18" charset="0"/>
              </a:rPr>
              <a:t> is 1.0.</a:t>
            </a:r>
          </a:p>
        </p:txBody>
      </p:sp>
      <p:sp>
        <p:nvSpPr>
          <p:cNvPr id="10" name="Rounded Rectangle 9"/>
          <p:cNvSpPr/>
          <p:nvPr/>
        </p:nvSpPr>
        <p:spPr>
          <a:xfrm>
            <a:off x="2859852" y="1020704"/>
            <a:ext cx="669807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Raster Transformations</a:t>
            </a:r>
            <a:endParaRPr lang="en-US" sz="2370" dirty="0"/>
          </a:p>
        </p:txBody>
      </p:sp>
    </p:spTree>
    <p:extLst>
      <p:ext uri="{BB962C8B-B14F-4D97-AF65-F5344CB8AC3E}">
        <p14:creationId xmlns:p14="http://schemas.microsoft.com/office/powerpoint/2010/main" val="3377503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7" name="Rectangle 6"/>
          <p:cNvSpPr/>
          <p:nvPr/>
        </p:nvSpPr>
        <p:spPr>
          <a:xfrm>
            <a:off x="752593" y="1698038"/>
            <a:ext cx="11063111"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Performing two-dimensional transformations within OpenGL is generally just a matter of using a value for the transformation in the third (z) dimension that causes no change in that dimension.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To perform a translation, we invoke the translation routine and set the components for the three-dimensional translation vector.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the rotation function, we specify the angle and the orientation for a rotation axis that intersects the coordinate origin.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a scaling function is used to set the three coordinate scaling factors relative to the coordinate origin.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each case, the transformation routine sets up a 4 × 4 matrix that is applied to the coordinates of objects that are referenced after the transformation call.</a:t>
            </a:r>
          </a:p>
        </p:txBody>
      </p:sp>
      <p:sp>
        <p:nvSpPr>
          <p:cNvPr id="8" name="Rounded Rectangle 7"/>
          <p:cNvSpPr/>
          <p:nvPr/>
        </p:nvSpPr>
        <p:spPr>
          <a:xfrm>
            <a:off x="903111" y="1020704"/>
            <a:ext cx="1068681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Functions for Two-Dimensional Geometric Transformations</a:t>
            </a:r>
            <a:endParaRPr lang="en-US" sz="2370" dirty="0"/>
          </a:p>
        </p:txBody>
      </p:sp>
    </p:spTree>
    <p:extLst>
      <p:ext uri="{BB962C8B-B14F-4D97-AF65-F5344CB8AC3E}">
        <p14:creationId xmlns:p14="http://schemas.microsoft.com/office/powerpoint/2010/main" val="2868086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698037"/>
            <a:ext cx="11138370" cy="3845308"/>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4× 4 translation matrix is constructed with the following routine:</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Translation parameters </a:t>
            </a:r>
            <a:r>
              <a:rPr lang="en-US" sz="1877" dirty="0" err="1">
                <a:solidFill>
                  <a:srgbClr val="002060"/>
                </a:solidFill>
                <a:latin typeface="Cambria" pitchFamily="18" charset="0"/>
              </a:rPr>
              <a:t>tx</a:t>
            </a:r>
            <a:r>
              <a:rPr lang="en-US" sz="1877" dirty="0">
                <a:solidFill>
                  <a:srgbClr val="002060"/>
                </a:solidFill>
                <a:latin typeface="Cambria" pitchFamily="18" charset="0"/>
              </a:rPr>
              <a:t>, ty, and </a:t>
            </a:r>
            <a:r>
              <a:rPr lang="en-US" sz="1877" dirty="0" err="1">
                <a:solidFill>
                  <a:srgbClr val="002060"/>
                </a:solidFill>
                <a:latin typeface="Cambria" pitchFamily="18" charset="0"/>
              </a:rPr>
              <a:t>tz</a:t>
            </a:r>
            <a:r>
              <a:rPr lang="en-US" sz="1877" dirty="0">
                <a:solidFill>
                  <a:srgbClr val="002060"/>
                </a:solidFill>
                <a:latin typeface="Cambria" pitchFamily="18" charset="0"/>
              </a:rPr>
              <a:t> can be assigned any real-number values, and the single suffix code to be affixed to this function is either f (float) or d (double).</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For two-dimensional applications, we set </a:t>
            </a:r>
            <a:r>
              <a:rPr lang="en-US" sz="1877" dirty="0" err="1">
                <a:solidFill>
                  <a:srgbClr val="002060"/>
                </a:solidFill>
                <a:latin typeface="Cambria" pitchFamily="18" charset="0"/>
              </a:rPr>
              <a:t>tz</a:t>
            </a:r>
            <a:r>
              <a:rPr lang="en-US" sz="1877" dirty="0">
                <a:solidFill>
                  <a:srgbClr val="002060"/>
                </a:solidFill>
                <a:latin typeface="Cambria" pitchFamily="18" charset="0"/>
              </a:rPr>
              <a:t> = 0.0; and a two-dimensional position is represented as a four-element column matrix with the z component equal to 0.0. The translation matrix generated by this function is used to transform positions of objects defined after this function is invoked.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For example, we translate subsequently defined coordinate positions 25 units in the x direction and −10 units in the y direction with the statement</a:t>
            </a:r>
          </a:p>
        </p:txBody>
      </p:sp>
      <p:sp>
        <p:nvSpPr>
          <p:cNvPr id="14" name="Rounded Rectangle 13"/>
          <p:cNvSpPr/>
          <p:nvPr/>
        </p:nvSpPr>
        <p:spPr>
          <a:xfrm>
            <a:off x="2408296" y="1020704"/>
            <a:ext cx="714963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Basic OpenGL Geometric Transformations</a:t>
            </a:r>
            <a:endParaRPr lang="en-US" sz="2370" dirty="0"/>
          </a:p>
        </p:txBody>
      </p:sp>
      <p:pic>
        <p:nvPicPr>
          <p:cNvPr id="5" name="Picture 4"/>
          <p:cNvPicPr>
            <a:picLocks noChangeAspect="1"/>
          </p:cNvPicPr>
          <p:nvPr/>
        </p:nvPicPr>
        <p:blipFill>
          <a:blip r:embed="rId2"/>
          <a:stretch>
            <a:fillRect/>
          </a:stretch>
        </p:blipFill>
        <p:spPr>
          <a:xfrm>
            <a:off x="3612445" y="2095927"/>
            <a:ext cx="3866444" cy="468660"/>
          </a:xfrm>
          <a:prstGeom prst="rect">
            <a:avLst/>
          </a:prstGeom>
        </p:spPr>
      </p:pic>
      <p:pic>
        <p:nvPicPr>
          <p:cNvPr id="9" name="Picture 8"/>
          <p:cNvPicPr>
            <a:picLocks noChangeAspect="1"/>
          </p:cNvPicPr>
          <p:nvPr/>
        </p:nvPicPr>
        <p:blipFill>
          <a:blip r:embed="rId3"/>
          <a:stretch>
            <a:fillRect/>
          </a:stretch>
        </p:blipFill>
        <p:spPr>
          <a:xfrm>
            <a:off x="3537185" y="5598344"/>
            <a:ext cx="4590816" cy="464730"/>
          </a:xfrm>
          <a:prstGeom prst="rect">
            <a:avLst/>
          </a:prstGeom>
        </p:spPr>
      </p:pic>
    </p:spTree>
    <p:extLst>
      <p:ext uri="{BB962C8B-B14F-4D97-AF65-F5344CB8AC3E}">
        <p14:creationId xmlns:p14="http://schemas.microsoft.com/office/powerpoint/2010/main" val="2016827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694362"/>
            <a:ext cx="11138370" cy="413638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Similarly, a 4 × 4 rotation matrix is generated with</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43387" algn="just"/>
            <a:r>
              <a:rPr lang="en-US" sz="1877" dirty="0">
                <a:solidFill>
                  <a:srgbClr val="002060"/>
                </a:solidFill>
                <a:latin typeface="Cambria" pitchFamily="18" charset="0"/>
              </a:rPr>
              <a:t>where the vector v = (</a:t>
            </a:r>
            <a:r>
              <a:rPr lang="en-US" sz="1877" dirty="0" err="1">
                <a:solidFill>
                  <a:srgbClr val="002060"/>
                </a:solidFill>
                <a:latin typeface="Cambria" pitchFamily="18" charset="0"/>
              </a:rPr>
              <a:t>vx</a:t>
            </a:r>
            <a:r>
              <a:rPr lang="en-US" sz="1877" dirty="0">
                <a:solidFill>
                  <a:srgbClr val="002060"/>
                </a:solidFill>
                <a:latin typeface="Cambria" pitchFamily="18" charset="0"/>
              </a:rPr>
              <a:t>, </a:t>
            </a:r>
            <a:r>
              <a:rPr lang="en-US" sz="1877" dirty="0" err="1">
                <a:solidFill>
                  <a:srgbClr val="002060"/>
                </a:solidFill>
                <a:latin typeface="Cambria" pitchFamily="18" charset="0"/>
              </a:rPr>
              <a:t>vy</a:t>
            </a:r>
            <a:r>
              <a:rPr lang="en-US" sz="1877" dirty="0">
                <a:solidFill>
                  <a:srgbClr val="002060"/>
                </a:solidFill>
                <a:latin typeface="Cambria" pitchFamily="18" charset="0"/>
              </a:rPr>
              <a:t>, </a:t>
            </a:r>
            <a:r>
              <a:rPr lang="en-US" sz="1877" dirty="0" err="1">
                <a:solidFill>
                  <a:srgbClr val="002060"/>
                </a:solidFill>
                <a:latin typeface="Cambria" pitchFamily="18" charset="0"/>
              </a:rPr>
              <a:t>vz</a:t>
            </a:r>
            <a:r>
              <a:rPr lang="en-US" sz="1877" dirty="0">
                <a:solidFill>
                  <a:srgbClr val="002060"/>
                </a:solidFill>
                <a:latin typeface="Cambria" pitchFamily="18" charset="0"/>
              </a:rPr>
              <a:t>) can have any floating-point values for its components. This vector defines the orientation for a rotation axis that passes through the coordinate origin. If v is not specified as a unit vector, then it is normalized automatically before the elements of the rotation matrix are computed.</a:t>
            </a:r>
          </a:p>
          <a:p>
            <a:pPr marL="343387" algn="just"/>
            <a:endParaRPr lang="en-US" sz="1877" dirty="0">
              <a:solidFill>
                <a:srgbClr val="002060"/>
              </a:solidFill>
              <a:latin typeface="Cambria" pitchFamily="18" charset="0"/>
            </a:endParaRPr>
          </a:p>
          <a:p>
            <a:pPr marL="338682" indent="-338682" algn="just">
              <a:buFont typeface="Wingdings" panose="05000000000000000000" pitchFamily="2" charset="2"/>
              <a:buChar char="ü"/>
            </a:pPr>
            <a:r>
              <a:rPr lang="en-US" sz="1877" dirty="0">
                <a:solidFill>
                  <a:srgbClr val="002060"/>
                </a:solidFill>
                <a:latin typeface="Cambria" pitchFamily="18" charset="0"/>
              </a:rPr>
              <a:t>Rotation in two-dimensional systems is rotation about the z axis, specified as a unit vector with x and y components of zero, and a z component of 1.0. For example, the statement</a:t>
            </a:r>
          </a:p>
          <a:p>
            <a:pPr marL="338682" indent="-338682" algn="just">
              <a:buFont typeface="Wingdings" panose="05000000000000000000" pitchFamily="2" charset="2"/>
              <a:buChar char="ü"/>
            </a:pPr>
            <a:endParaRPr lang="en-US" sz="1877" dirty="0">
              <a:solidFill>
                <a:srgbClr val="002060"/>
              </a:solidFill>
              <a:latin typeface="Cambria" pitchFamily="18" charset="0"/>
            </a:endParaRPr>
          </a:p>
          <a:p>
            <a:pPr marL="338682" indent="-338682" algn="just">
              <a:buFont typeface="Wingdings" panose="05000000000000000000" pitchFamily="2" charset="2"/>
              <a:buChar char="ü"/>
            </a:pPr>
            <a:endParaRPr lang="en-US" sz="1877" dirty="0">
              <a:solidFill>
                <a:srgbClr val="002060"/>
              </a:solidFill>
              <a:latin typeface="Cambria" pitchFamily="18" charset="0"/>
            </a:endParaRPr>
          </a:p>
          <a:p>
            <a:pPr algn="just"/>
            <a:r>
              <a:rPr lang="en-US" sz="1877" dirty="0">
                <a:solidFill>
                  <a:srgbClr val="002060"/>
                </a:solidFill>
                <a:latin typeface="Cambria" pitchFamily="18" charset="0"/>
              </a:rPr>
              <a:t>       sets up the matrix for a 90◦ rotation about the z axis.</a:t>
            </a:r>
          </a:p>
        </p:txBody>
      </p:sp>
      <p:sp>
        <p:nvSpPr>
          <p:cNvPr id="13" name="Rounded Rectangle 12"/>
          <p:cNvSpPr/>
          <p:nvPr/>
        </p:nvSpPr>
        <p:spPr>
          <a:xfrm>
            <a:off x="2408296" y="1020704"/>
            <a:ext cx="714963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Basic OpenGL Geometric Transformations</a:t>
            </a:r>
            <a:endParaRPr lang="en-US" sz="2370" dirty="0"/>
          </a:p>
        </p:txBody>
      </p:sp>
      <p:pic>
        <p:nvPicPr>
          <p:cNvPr id="5" name="Picture 4"/>
          <p:cNvPicPr>
            <a:picLocks noChangeAspect="1"/>
          </p:cNvPicPr>
          <p:nvPr/>
        </p:nvPicPr>
        <p:blipFill>
          <a:blip r:embed="rId2"/>
          <a:stretch>
            <a:fillRect/>
          </a:stretch>
        </p:blipFill>
        <p:spPr>
          <a:xfrm>
            <a:off x="3386667" y="2074334"/>
            <a:ext cx="4026370" cy="393200"/>
          </a:xfrm>
          <a:prstGeom prst="rect">
            <a:avLst/>
          </a:prstGeom>
        </p:spPr>
      </p:pic>
      <p:pic>
        <p:nvPicPr>
          <p:cNvPr id="7" name="Picture 6"/>
          <p:cNvPicPr>
            <a:picLocks noChangeAspect="1"/>
          </p:cNvPicPr>
          <p:nvPr/>
        </p:nvPicPr>
        <p:blipFill>
          <a:blip r:embed="rId3"/>
          <a:stretch>
            <a:fillRect/>
          </a:stretch>
        </p:blipFill>
        <p:spPr>
          <a:xfrm>
            <a:off x="3189111" y="4991364"/>
            <a:ext cx="4035778" cy="359055"/>
          </a:xfrm>
          <a:prstGeom prst="rect">
            <a:avLst/>
          </a:prstGeom>
        </p:spPr>
      </p:pic>
    </p:spTree>
    <p:extLst>
      <p:ext uri="{BB962C8B-B14F-4D97-AF65-F5344CB8AC3E}">
        <p14:creationId xmlns:p14="http://schemas.microsoft.com/office/powerpoint/2010/main" val="2148846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547518"/>
            <a:ext cx="11138370" cy="3700919"/>
          </a:xfrm>
          <a:prstGeom prst="rect">
            <a:avLst/>
          </a:prstGeom>
        </p:spPr>
        <p:txBody>
          <a:bodyPr wrap="square">
            <a:spAutoFit/>
          </a:bodyPr>
          <a:lstStyle/>
          <a:p>
            <a:pPr marL="338682" indent="-338682" algn="just">
              <a:lnSpc>
                <a:spcPct val="150000"/>
              </a:lnSpc>
              <a:buFont typeface="Wingdings" pitchFamily="2" charset="2"/>
              <a:buChar char="ü"/>
            </a:pPr>
            <a:r>
              <a:rPr lang="en-US" sz="1877" dirty="0">
                <a:solidFill>
                  <a:srgbClr val="002060"/>
                </a:solidFill>
                <a:latin typeface="Cambria" pitchFamily="18" charset="0"/>
              </a:rPr>
              <a:t>We obtain a 4 × 4 scaling matrix with respect to the coordinate origin with the following routine:</a:t>
            </a:r>
          </a:p>
          <a:p>
            <a:pPr marL="338682" indent="-338682" algn="just">
              <a:lnSpc>
                <a:spcPct val="150000"/>
              </a:lnSpc>
              <a:buFont typeface="Wingdings" pitchFamily="2" charset="2"/>
              <a:buChar char="ü"/>
            </a:pPr>
            <a:endParaRPr lang="en-US" sz="1877" dirty="0">
              <a:solidFill>
                <a:srgbClr val="002060"/>
              </a:solidFill>
              <a:latin typeface="Cambria" pitchFamily="18" charset="0"/>
            </a:endParaRPr>
          </a:p>
          <a:p>
            <a:pPr marL="338682" indent="-338682" algn="just">
              <a:lnSpc>
                <a:spcPct val="150000"/>
              </a:lnSpc>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suffix code is again either f or d, and the scaling parameters can be assigned any real-number values.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Scaling in a two-dimensional system involves changes in the x and y dimensions, so a typical two-dimensional scaling operation has a z scaling factor of 1.0 (which causes no change in the z coordinate of positions).</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For example, the following statement produces a matrix that scales by a factor of 2 in the x direction, scales by a factor of 3 in the y direction, and reflects with respect to the x axis:</a:t>
            </a:r>
          </a:p>
        </p:txBody>
      </p:sp>
      <p:sp>
        <p:nvSpPr>
          <p:cNvPr id="15" name="Rounded Rectangle 14"/>
          <p:cNvSpPr/>
          <p:nvPr/>
        </p:nvSpPr>
        <p:spPr>
          <a:xfrm>
            <a:off x="2408296" y="1020704"/>
            <a:ext cx="714963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Basic OpenGL Geometric Transformations</a:t>
            </a:r>
            <a:endParaRPr lang="en-US" sz="2370" dirty="0"/>
          </a:p>
        </p:txBody>
      </p:sp>
      <p:pic>
        <p:nvPicPr>
          <p:cNvPr id="9" name="Picture 8"/>
          <p:cNvPicPr>
            <a:picLocks noChangeAspect="1"/>
          </p:cNvPicPr>
          <p:nvPr/>
        </p:nvPicPr>
        <p:blipFill>
          <a:blip r:embed="rId2"/>
          <a:stretch>
            <a:fillRect/>
          </a:stretch>
        </p:blipFill>
        <p:spPr>
          <a:xfrm>
            <a:off x="3386667" y="2108702"/>
            <a:ext cx="3168056" cy="436416"/>
          </a:xfrm>
          <a:prstGeom prst="rect">
            <a:avLst/>
          </a:prstGeom>
        </p:spPr>
      </p:pic>
      <p:pic>
        <p:nvPicPr>
          <p:cNvPr id="11" name="Picture 10"/>
          <p:cNvPicPr>
            <a:picLocks noChangeAspect="1"/>
          </p:cNvPicPr>
          <p:nvPr/>
        </p:nvPicPr>
        <p:blipFill>
          <a:blip r:embed="rId3"/>
          <a:stretch>
            <a:fillRect/>
          </a:stretch>
        </p:blipFill>
        <p:spPr>
          <a:xfrm>
            <a:off x="3537185" y="5384824"/>
            <a:ext cx="3311407" cy="390428"/>
          </a:xfrm>
          <a:prstGeom prst="rect">
            <a:avLst/>
          </a:prstGeom>
        </p:spPr>
      </p:pic>
    </p:spTree>
    <p:extLst>
      <p:ext uri="{BB962C8B-B14F-4D97-AF65-F5344CB8AC3E}">
        <p14:creationId xmlns:p14="http://schemas.microsoft.com/office/powerpoint/2010/main" val="19823313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575621"/>
            <a:ext cx="11138370" cy="326775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a:t>
            </a:r>
            <a:r>
              <a:rPr lang="en-US" sz="1877" b="1" dirty="0" err="1">
                <a:solidFill>
                  <a:srgbClr val="002060"/>
                </a:solidFill>
                <a:latin typeface="Cambria" pitchFamily="18" charset="0"/>
              </a:rPr>
              <a:t>glMatrixMode</a:t>
            </a:r>
            <a:r>
              <a:rPr lang="en-US" sz="1877" b="1" dirty="0">
                <a:solidFill>
                  <a:srgbClr val="002060"/>
                </a:solidFill>
                <a:latin typeface="Cambria" pitchFamily="18" charset="0"/>
              </a:rPr>
              <a:t> </a:t>
            </a:r>
            <a:r>
              <a:rPr lang="en-US" sz="1877" dirty="0">
                <a:solidFill>
                  <a:srgbClr val="002060"/>
                </a:solidFill>
                <a:latin typeface="Cambria" pitchFamily="18" charset="0"/>
              </a:rPr>
              <a:t>routine is used to set the projection mode, which designates the matrix that is to be used for the projection transformation.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This transformation determines how a scene is to be projected onto the screen.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We use the same routine to set up a matrix for the geometric transformations. In this case, however, the matrix is referred to as the </a:t>
            </a:r>
            <a:r>
              <a:rPr lang="en-US" sz="1877" b="1" dirty="0" err="1">
                <a:solidFill>
                  <a:srgbClr val="002060"/>
                </a:solidFill>
                <a:latin typeface="Cambria" pitchFamily="18" charset="0"/>
              </a:rPr>
              <a:t>modelview</a:t>
            </a:r>
            <a:r>
              <a:rPr lang="en-US" sz="1877" b="1" dirty="0">
                <a:solidFill>
                  <a:srgbClr val="002060"/>
                </a:solidFill>
                <a:latin typeface="Cambria" pitchFamily="18" charset="0"/>
              </a:rPr>
              <a:t> matrix</a:t>
            </a:r>
            <a:r>
              <a:rPr lang="en-US" sz="1877" dirty="0">
                <a:solidFill>
                  <a:srgbClr val="002060"/>
                </a:solidFill>
                <a:latin typeface="Cambria" pitchFamily="18" charset="0"/>
              </a:rPr>
              <a:t>, and it is used to store and combine the geometric transformations.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It is also used to combine the geometric transformations with the transformation to a viewing-coordinate system. We specify the </a:t>
            </a:r>
            <a:r>
              <a:rPr lang="en-US" sz="1877" b="1" dirty="0" err="1">
                <a:solidFill>
                  <a:srgbClr val="002060"/>
                </a:solidFill>
                <a:latin typeface="Cambria" pitchFamily="18" charset="0"/>
              </a:rPr>
              <a:t>modelview</a:t>
            </a:r>
            <a:r>
              <a:rPr lang="en-US" sz="1877" b="1" dirty="0">
                <a:solidFill>
                  <a:srgbClr val="002060"/>
                </a:solidFill>
                <a:latin typeface="Cambria" pitchFamily="18" charset="0"/>
              </a:rPr>
              <a:t> mode</a:t>
            </a:r>
            <a:r>
              <a:rPr lang="en-US" sz="1877" dirty="0">
                <a:solidFill>
                  <a:srgbClr val="002060"/>
                </a:solidFill>
                <a:latin typeface="Cambria" pitchFamily="18" charset="0"/>
              </a:rPr>
              <a:t> with the statement</a:t>
            </a:r>
          </a:p>
        </p:txBody>
      </p:sp>
      <p:sp>
        <p:nvSpPr>
          <p:cNvPr id="13" name="Rounded Rectangle 12"/>
          <p:cNvSpPr/>
          <p:nvPr/>
        </p:nvSpPr>
        <p:spPr>
          <a:xfrm>
            <a:off x="3236148" y="1020704"/>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Matrix Operations</a:t>
            </a:r>
            <a:endParaRPr lang="en-US" sz="2370" dirty="0"/>
          </a:p>
        </p:txBody>
      </p:sp>
      <p:pic>
        <p:nvPicPr>
          <p:cNvPr id="5" name="Picture 4"/>
          <p:cNvPicPr>
            <a:picLocks noChangeAspect="1"/>
          </p:cNvPicPr>
          <p:nvPr/>
        </p:nvPicPr>
        <p:blipFill>
          <a:blip r:embed="rId2"/>
          <a:stretch>
            <a:fillRect/>
          </a:stretch>
        </p:blipFill>
        <p:spPr>
          <a:xfrm>
            <a:off x="3973061" y="4889394"/>
            <a:ext cx="3853901" cy="312057"/>
          </a:xfrm>
          <a:prstGeom prst="rect">
            <a:avLst/>
          </a:prstGeom>
        </p:spPr>
      </p:pic>
      <p:sp>
        <p:nvSpPr>
          <p:cNvPr id="11" name="Rectangle 10"/>
          <p:cNvSpPr/>
          <p:nvPr/>
        </p:nvSpPr>
        <p:spPr>
          <a:xfrm>
            <a:off x="1128889" y="5339292"/>
            <a:ext cx="7751704" cy="379971"/>
          </a:xfrm>
          <a:prstGeom prst="rect">
            <a:avLst/>
          </a:prstGeom>
        </p:spPr>
        <p:txBody>
          <a:bodyPr wrap="square">
            <a:spAutoFit/>
          </a:bodyPr>
          <a:lstStyle/>
          <a:p>
            <a:r>
              <a:rPr lang="en-US" sz="1877" dirty="0">
                <a:solidFill>
                  <a:srgbClr val="002060"/>
                </a:solidFill>
                <a:latin typeface="Cambria" panose="02040503050406030204" pitchFamily="18" charset="0"/>
                <a:ea typeface="Cambria" panose="02040503050406030204" pitchFamily="18" charset="0"/>
              </a:rPr>
              <a:t>which designates the 4×4 </a:t>
            </a:r>
            <a:r>
              <a:rPr lang="en-US" sz="1877" dirty="0" err="1">
                <a:solidFill>
                  <a:srgbClr val="002060"/>
                </a:solidFill>
                <a:latin typeface="Cambria" panose="02040503050406030204" pitchFamily="18" charset="0"/>
                <a:ea typeface="Cambria" panose="02040503050406030204" pitchFamily="18" charset="0"/>
              </a:rPr>
              <a:t>modelview</a:t>
            </a:r>
            <a:r>
              <a:rPr lang="en-US" sz="1877" dirty="0">
                <a:solidFill>
                  <a:srgbClr val="002060"/>
                </a:solidFill>
                <a:latin typeface="Cambria" panose="02040503050406030204" pitchFamily="18" charset="0"/>
                <a:ea typeface="Cambria" panose="02040503050406030204" pitchFamily="18" charset="0"/>
              </a:rPr>
              <a:t> matrix as the </a:t>
            </a:r>
            <a:r>
              <a:rPr lang="en-US" sz="1877" b="1" dirty="0">
                <a:solidFill>
                  <a:srgbClr val="002060"/>
                </a:solidFill>
                <a:latin typeface="Cambria" panose="02040503050406030204" pitchFamily="18" charset="0"/>
                <a:ea typeface="Cambria" panose="02040503050406030204" pitchFamily="18" charset="0"/>
              </a:rPr>
              <a:t>current matrix.</a:t>
            </a:r>
            <a:endParaRPr lang="en-US" sz="1877"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7774831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575622"/>
            <a:ext cx="11138370" cy="4711641"/>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default argument for the </a:t>
            </a:r>
            <a:r>
              <a:rPr lang="en-US" sz="1877" dirty="0" err="1">
                <a:solidFill>
                  <a:srgbClr val="002060"/>
                </a:solidFill>
                <a:latin typeface="Cambria" pitchFamily="18" charset="0"/>
              </a:rPr>
              <a:t>glMatrixMode</a:t>
            </a:r>
            <a:r>
              <a:rPr lang="en-US" sz="1877" dirty="0">
                <a:solidFill>
                  <a:srgbClr val="002060"/>
                </a:solidFill>
                <a:latin typeface="Cambria" pitchFamily="18" charset="0"/>
              </a:rPr>
              <a:t> function is GL MODELVIEW.</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Once we are in the </a:t>
            </a:r>
            <a:r>
              <a:rPr lang="en-US" sz="1877" dirty="0" err="1">
                <a:solidFill>
                  <a:srgbClr val="002060"/>
                </a:solidFill>
                <a:latin typeface="Cambria" pitchFamily="18" charset="0"/>
              </a:rPr>
              <a:t>modelview</a:t>
            </a:r>
            <a:r>
              <a:rPr lang="en-US" sz="1877" dirty="0">
                <a:solidFill>
                  <a:srgbClr val="002060"/>
                </a:solidFill>
                <a:latin typeface="Cambria" pitchFamily="18" charset="0"/>
              </a:rPr>
              <a:t> mode (or any other mode), a call to a transformation routine generates a matrix that is multiplied by the current matrix for that mode.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In addition, we can assign values to the elements of the current matrix, and there are two functions in the OpenGL library for this purpose. With the following function, we assign the identity matrix to the current matrix:</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Alternatively, we can assign other values to the elements of the current matrix using</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single-subscripted, 16-element array of floating-point values is specified with parameter elements16, and a suffix code of either f or d is used to designate the data type. The elements in this array must be specified in column-major order.</a:t>
            </a:r>
          </a:p>
        </p:txBody>
      </p:sp>
      <p:sp>
        <p:nvSpPr>
          <p:cNvPr id="13" name="Rounded Rectangle 12"/>
          <p:cNvSpPr/>
          <p:nvPr/>
        </p:nvSpPr>
        <p:spPr>
          <a:xfrm>
            <a:off x="3236148" y="1020704"/>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Matrix Operations</a:t>
            </a:r>
            <a:endParaRPr lang="en-US" sz="2370" dirty="0"/>
          </a:p>
        </p:txBody>
      </p:sp>
      <p:pic>
        <p:nvPicPr>
          <p:cNvPr id="7" name="Picture 6"/>
          <p:cNvPicPr>
            <a:picLocks noChangeAspect="1"/>
          </p:cNvPicPr>
          <p:nvPr/>
        </p:nvPicPr>
        <p:blipFill>
          <a:blip r:embed="rId2"/>
          <a:stretch>
            <a:fillRect/>
          </a:stretch>
        </p:blipFill>
        <p:spPr>
          <a:xfrm>
            <a:off x="4214519" y="3783817"/>
            <a:ext cx="2643280" cy="386444"/>
          </a:xfrm>
          <a:prstGeom prst="rect">
            <a:avLst/>
          </a:prstGeom>
        </p:spPr>
      </p:pic>
      <p:pic>
        <p:nvPicPr>
          <p:cNvPr id="9" name="Picture 8"/>
          <p:cNvPicPr>
            <a:picLocks noChangeAspect="1"/>
          </p:cNvPicPr>
          <p:nvPr/>
        </p:nvPicPr>
        <p:blipFill>
          <a:blip r:embed="rId3"/>
          <a:stretch>
            <a:fillRect/>
          </a:stretch>
        </p:blipFill>
        <p:spPr>
          <a:xfrm>
            <a:off x="4214518" y="4858926"/>
            <a:ext cx="3311408" cy="350785"/>
          </a:xfrm>
          <a:prstGeom prst="rect">
            <a:avLst/>
          </a:prstGeom>
        </p:spPr>
      </p:pic>
    </p:spTree>
    <p:extLst>
      <p:ext uri="{BB962C8B-B14F-4D97-AF65-F5344CB8AC3E}">
        <p14:creationId xmlns:p14="http://schemas.microsoft.com/office/powerpoint/2010/main" val="2918815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575621"/>
            <a:ext cx="11138370" cy="124630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That is, we first list the four elements in the first column, and then we list the four elements in the second column, the third column, and finally the fourth column.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To illustrate this ordering, we initialize the </a:t>
            </a:r>
            <a:r>
              <a:rPr lang="en-US" sz="1877" dirty="0" err="1">
                <a:solidFill>
                  <a:srgbClr val="002060"/>
                </a:solidFill>
                <a:latin typeface="Cambria" pitchFamily="18" charset="0"/>
              </a:rPr>
              <a:t>modelview</a:t>
            </a:r>
            <a:r>
              <a:rPr lang="en-US" sz="1877" dirty="0">
                <a:solidFill>
                  <a:srgbClr val="002060"/>
                </a:solidFill>
                <a:latin typeface="Cambria" pitchFamily="18" charset="0"/>
              </a:rPr>
              <a:t> matrix with the following code:</a:t>
            </a:r>
          </a:p>
        </p:txBody>
      </p:sp>
      <p:sp>
        <p:nvSpPr>
          <p:cNvPr id="13" name="Rounded Rectangle 12"/>
          <p:cNvSpPr/>
          <p:nvPr/>
        </p:nvSpPr>
        <p:spPr>
          <a:xfrm>
            <a:off x="3236148" y="1020704"/>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Matrix Operations</a:t>
            </a:r>
            <a:endParaRPr lang="en-US" sz="2370" dirty="0"/>
          </a:p>
        </p:txBody>
      </p:sp>
      <p:pic>
        <p:nvPicPr>
          <p:cNvPr id="5" name="Picture 4"/>
          <p:cNvPicPr>
            <a:picLocks noChangeAspect="1"/>
          </p:cNvPicPr>
          <p:nvPr/>
        </p:nvPicPr>
        <p:blipFill>
          <a:blip r:embed="rId2"/>
          <a:stretch>
            <a:fillRect/>
          </a:stretch>
        </p:blipFill>
        <p:spPr>
          <a:xfrm>
            <a:off x="1457038" y="2977445"/>
            <a:ext cx="4112147" cy="2408296"/>
          </a:xfrm>
          <a:prstGeom prst="rect">
            <a:avLst/>
          </a:prstGeom>
        </p:spPr>
      </p:pic>
      <p:pic>
        <p:nvPicPr>
          <p:cNvPr id="11" name="Picture 10"/>
          <p:cNvPicPr>
            <a:picLocks noChangeAspect="1"/>
          </p:cNvPicPr>
          <p:nvPr/>
        </p:nvPicPr>
        <p:blipFill>
          <a:blip r:embed="rId3"/>
          <a:stretch>
            <a:fillRect/>
          </a:stretch>
        </p:blipFill>
        <p:spPr>
          <a:xfrm>
            <a:off x="7300148" y="3383212"/>
            <a:ext cx="3760119" cy="1596762"/>
          </a:xfrm>
          <a:prstGeom prst="rect">
            <a:avLst/>
          </a:prstGeom>
        </p:spPr>
      </p:pic>
    </p:spTree>
    <p:extLst>
      <p:ext uri="{BB962C8B-B14F-4D97-AF65-F5344CB8AC3E}">
        <p14:creationId xmlns:p14="http://schemas.microsoft.com/office/powerpoint/2010/main" val="5667778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2</a:t>
            </a:r>
            <a:r>
              <a:rPr lang="en-US" sz="2370" dirty="0"/>
              <a:t> </a:t>
            </a:r>
          </a:p>
        </p:txBody>
      </p:sp>
      <p:sp>
        <p:nvSpPr>
          <p:cNvPr id="9" name="Rectangle 8"/>
          <p:cNvSpPr/>
          <p:nvPr/>
        </p:nvSpPr>
        <p:spPr>
          <a:xfrm>
            <a:off x="752593" y="2074333"/>
            <a:ext cx="11138370" cy="2826985"/>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2D and 3D graphics with OpenGL </a:t>
            </a:r>
          </a:p>
          <a:p>
            <a:pPr algn="just"/>
            <a:endParaRPr lang="en-US" sz="1975" b="1"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2D Geometric Transformations: </a:t>
            </a:r>
            <a:r>
              <a:rPr lang="en-US" sz="1975" i="1" dirty="0">
                <a:solidFill>
                  <a:srgbClr val="002060"/>
                </a:solidFill>
                <a:latin typeface="Bookman Old Style" panose="02050604050505020204" pitchFamily="18" charset="0"/>
              </a:rPr>
              <a:t>Basic 2D Geometric Transformations, matrix representations and homogeneous coordinates, OpenGL raster transformations, Transformation between 2D coordinate systems, OpenGL geometric transformation functions.</a:t>
            </a:r>
          </a:p>
          <a:p>
            <a:pPr marL="501752" algn="just"/>
            <a:endParaRPr lang="en-US" sz="1975"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3D Geometric Transformations: </a:t>
            </a:r>
            <a:r>
              <a:rPr lang="en-US" sz="1975" i="1" dirty="0">
                <a:solidFill>
                  <a:srgbClr val="002060"/>
                </a:solidFill>
                <a:latin typeface="Bookman Old Style" panose="02050604050505020204" pitchFamily="18" charset="0"/>
              </a:rPr>
              <a:t>3D Translation, rotation, scaling, OpenGL geometric transformations functions.</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1915054"/>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raster transformations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geometric transformation functions</a:t>
            </a:r>
          </a:p>
        </p:txBody>
      </p:sp>
    </p:spTree>
    <p:extLst>
      <p:ext uri="{BB962C8B-B14F-4D97-AF65-F5344CB8AC3E}">
        <p14:creationId xmlns:p14="http://schemas.microsoft.com/office/powerpoint/2010/main" val="19891810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953915"/>
          </a:xfrm>
          <a:prstGeom prst="rect">
            <a:avLst/>
          </a:prstGeom>
        </p:spPr>
        <p:txBody>
          <a:bodyPr wrap="square">
            <a:spAutoFit/>
          </a:bodyPr>
          <a:lstStyle/>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Transformation between 2D coordinate systems</a:t>
            </a:r>
          </a:p>
        </p:txBody>
      </p:sp>
    </p:spTree>
    <p:extLst>
      <p:ext uri="{BB962C8B-B14F-4D97-AF65-F5344CB8AC3E}">
        <p14:creationId xmlns:p14="http://schemas.microsoft.com/office/powerpoint/2010/main" val="1899130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3</a:t>
            </a:r>
            <a:endParaRPr lang="en-US" sz="2370" dirty="0"/>
          </a:p>
        </p:txBody>
      </p:sp>
      <p:sp>
        <p:nvSpPr>
          <p:cNvPr id="9" name="Rectangle 8"/>
          <p:cNvSpPr/>
          <p:nvPr/>
        </p:nvSpPr>
        <p:spPr>
          <a:xfrm>
            <a:off x="1429926" y="1999075"/>
            <a:ext cx="8504296" cy="1257845"/>
          </a:xfrm>
          <a:prstGeom prst="rect">
            <a:avLst/>
          </a:prstGeom>
        </p:spPr>
        <p:txBody>
          <a:bodyPr wrap="square">
            <a:spAutoFit/>
          </a:bodyPr>
          <a:lstStyle/>
          <a:p>
            <a:r>
              <a:rPr lang="en-US" sz="1975" b="1" i="1" dirty="0">
                <a:solidFill>
                  <a:srgbClr val="002060"/>
                </a:solidFill>
                <a:latin typeface="Bookman Old Style" panose="02050604050505020204" pitchFamily="18" charset="0"/>
              </a:rPr>
              <a:t>2D Geometric Transformations</a:t>
            </a:r>
            <a:r>
              <a:rPr lang="en-US" sz="1975" dirty="0">
                <a:solidFill>
                  <a:srgbClr val="002060"/>
                </a:solidFill>
                <a:latin typeface="Cambria" pitchFamily="18" charset="0"/>
              </a:rPr>
              <a:t>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raster transformations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geometric transformation functions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7" name="Rounded Rectangle 6"/>
          <p:cNvSpPr/>
          <p:nvPr/>
        </p:nvSpPr>
        <p:spPr>
          <a:xfrm>
            <a:off x="2408296"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Raster methods for geometric transformations</a:t>
            </a:r>
          </a:p>
        </p:txBody>
      </p:sp>
      <p:sp>
        <p:nvSpPr>
          <p:cNvPr id="6" name="Rectangle 5"/>
          <p:cNvSpPr/>
          <p:nvPr/>
        </p:nvSpPr>
        <p:spPr>
          <a:xfrm>
            <a:off x="752593" y="1773296"/>
            <a:ext cx="11138370" cy="3556529"/>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characteristics of raster systems suggest an alternate method for performing certain two-dimensional transformations.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Raster systems store picture information as color patterns in the frame buffer. Therefore, some simple object transformations can be carried out rapidly by manipulating an array of pixel values.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Few arithmetic operations are needed, so the pixel transformations are particularly efficient.</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Functions that manipulate rectangular pixel arrays are called </a:t>
            </a:r>
            <a:r>
              <a:rPr lang="en-US" sz="1877" b="1" dirty="0">
                <a:solidFill>
                  <a:srgbClr val="002060"/>
                </a:solidFill>
                <a:latin typeface="Cambria" pitchFamily="18" charset="0"/>
              </a:rPr>
              <a:t>raster operations </a:t>
            </a:r>
            <a:r>
              <a:rPr lang="en-US" sz="1877" dirty="0">
                <a:solidFill>
                  <a:srgbClr val="002060"/>
                </a:solidFill>
                <a:latin typeface="Cambria" pitchFamily="18" charset="0"/>
              </a:rPr>
              <a:t>and moving a block of pixel values from one position to another is termed a block transfer, a </a:t>
            </a:r>
            <a:r>
              <a:rPr lang="en-US" sz="1877" b="1" dirty="0" err="1">
                <a:solidFill>
                  <a:srgbClr val="002060"/>
                </a:solidFill>
                <a:latin typeface="Cambria" pitchFamily="18" charset="0"/>
              </a:rPr>
              <a:t>bitblt</a:t>
            </a:r>
            <a:r>
              <a:rPr lang="en-US" sz="1877" dirty="0">
                <a:solidFill>
                  <a:srgbClr val="002060"/>
                </a:solidFill>
                <a:latin typeface="Cambria" pitchFamily="18" charset="0"/>
              </a:rPr>
              <a:t>, or a </a:t>
            </a:r>
            <a:r>
              <a:rPr lang="en-US" sz="1877" b="1" dirty="0" err="1">
                <a:solidFill>
                  <a:srgbClr val="002060"/>
                </a:solidFill>
                <a:latin typeface="Cambria" pitchFamily="18" charset="0"/>
              </a:rPr>
              <a:t>pixblt</a:t>
            </a:r>
            <a:r>
              <a:rPr lang="en-US" sz="1877" dirty="0">
                <a:solidFill>
                  <a:srgbClr val="002060"/>
                </a:solidFill>
                <a:latin typeface="Cambria" pitchFamily="18" charset="0"/>
              </a:rPr>
              <a:t>.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Routines for performing some raster operations are usually available in a graphics package.</a:t>
            </a:r>
          </a:p>
        </p:txBody>
      </p:sp>
    </p:spTree>
    <p:extLst>
      <p:ext uri="{BB962C8B-B14F-4D97-AF65-F5344CB8AC3E}">
        <p14:creationId xmlns:p14="http://schemas.microsoft.com/office/powerpoint/2010/main" val="2873596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6" name="Rectangle 5"/>
          <p:cNvSpPr/>
          <p:nvPr/>
        </p:nvSpPr>
        <p:spPr>
          <a:xfrm>
            <a:off x="677333" y="1942953"/>
            <a:ext cx="7601185"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Fig. below illustrates a two-dimensional translation implemented as a block transfer of a refresh-buffer area.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All bit settings in the rectangular area shown are copied as a block into another part of the frame buffer.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We can erase the pattern at the original location by assigning the background color to all pixels within that block (assuming that the pattern to be erased does not overlap other objects in the scene).</a:t>
            </a:r>
          </a:p>
        </p:txBody>
      </p:sp>
      <p:sp>
        <p:nvSpPr>
          <p:cNvPr id="7" name="Rounded Rectangle 6"/>
          <p:cNvSpPr/>
          <p:nvPr/>
        </p:nvSpPr>
        <p:spPr>
          <a:xfrm>
            <a:off x="2408296"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Raster methods for geometric transformations</a:t>
            </a:r>
          </a:p>
        </p:txBody>
      </p:sp>
      <p:pic>
        <p:nvPicPr>
          <p:cNvPr id="5" name="Picture 4"/>
          <p:cNvPicPr>
            <a:picLocks noChangeAspect="1"/>
          </p:cNvPicPr>
          <p:nvPr/>
        </p:nvPicPr>
        <p:blipFill>
          <a:blip r:embed="rId2"/>
          <a:stretch>
            <a:fillRect/>
          </a:stretch>
        </p:blipFill>
        <p:spPr>
          <a:xfrm>
            <a:off x="8654815" y="1773296"/>
            <a:ext cx="2859852" cy="4613825"/>
          </a:xfrm>
          <a:prstGeom prst="rect">
            <a:avLst/>
          </a:prstGeom>
        </p:spPr>
      </p:pic>
    </p:spTree>
    <p:extLst>
      <p:ext uri="{BB962C8B-B14F-4D97-AF65-F5344CB8AC3E}">
        <p14:creationId xmlns:p14="http://schemas.microsoft.com/office/powerpoint/2010/main" val="534630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2"/>
            <a:ext cx="2408296" cy="699147"/>
          </a:xfrm>
          <a:prstGeom prst="rect">
            <a:avLst/>
          </a:prstGeom>
          <a:noFill/>
        </p:spPr>
        <p:txBody>
          <a:bodyPr wrap="square" rtlCol="0">
            <a:spAutoFit/>
          </a:bodyPr>
          <a:lstStyle/>
          <a:p>
            <a:pPr algn="ctr"/>
            <a:r>
              <a:rPr lang="en-US" sz="1975" b="1" dirty="0">
                <a:solidFill>
                  <a:schemeClr val="bg1"/>
                </a:solidFill>
                <a:latin typeface="Cambria" pitchFamily="18" charset="0"/>
              </a:rPr>
              <a:t>6</a:t>
            </a:r>
          </a:p>
          <a:p>
            <a:pPr algn="ctr"/>
            <a:endParaRPr lang="en-US" sz="1975" b="1" dirty="0">
              <a:solidFill>
                <a:schemeClr val="bg1"/>
              </a:solidFill>
              <a:latin typeface="Cambria" pitchFamily="18" charset="0"/>
            </a:endParaRPr>
          </a:p>
        </p:txBody>
      </p:sp>
      <p:sp>
        <p:nvSpPr>
          <p:cNvPr id="12" name="Rectangle 11"/>
          <p:cNvSpPr/>
          <p:nvPr/>
        </p:nvSpPr>
        <p:spPr>
          <a:xfrm>
            <a:off x="677333" y="1698037"/>
            <a:ext cx="11288889"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Rotations in 90-degree increments are accomplished easily by rearranging the elements of a pixel array.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We can rotate a two-dimensional object or pattern 90◦ counterclockwise by reversing the pixel values in each row of the array, then interchanging rows and columns.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180◦ rotation is obtained by reversing the order of the elements in each row of the array, then reversing the order of the rows.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Fig. demonstrates the array manipulations that can be used to rotate a pixel block by 90◦ and by 180◦.</a:t>
            </a:r>
          </a:p>
        </p:txBody>
      </p:sp>
      <p:sp>
        <p:nvSpPr>
          <p:cNvPr id="10" name="Rounded Rectangle 9"/>
          <p:cNvSpPr/>
          <p:nvPr/>
        </p:nvSpPr>
        <p:spPr>
          <a:xfrm>
            <a:off x="2408296"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Raster methods for geometric transformations</a:t>
            </a:r>
          </a:p>
        </p:txBody>
      </p:sp>
      <p:pic>
        <p:nvPicPr>
          <p:cNvPr id="5" name="Picture 4"/>
          <p:cNvPicPr>
            <a:picLocks noChangeAspect="1"/>
          </p:cNvPicPr>
          <p:nvPr/>
        </p:nvPicPr>
        <p:blipFill>
          <a:blip r:embed="rId2"/>
          <a:stretch>
            <a:fillRect/>
          </a:stretch>
        </p:blipFill>
        <p:spPr>
          <a:xfrm>
            <a:off x="2859852" y="4482630"/>
            <a:ext cx="6547556" cy="1730963"/>
          </a:xfrm>
          <a:prstGeom prst="rect">
            <a:avLst/>
          </a:prstGeom>
        </p:spPr>
      </p:pic>
    </p:spTree>
    <p:extLst>
      <p:ext uri="{BB962C8B-B14F-4D97-AF65-F5344CB8AC3E}">
        <p14:creationId xmlns:p14="http://schemas.microsoft.com/office/powerpoint/2010/main" val="3989972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7" name="Rectangle 6"/>
          <p:cNvSpPr/>
          <p:nvPr/>
        </p:nvSpPr>
        <p:spPr>
          <a:xfrm>
            <a:off x="752593" y="1698038"/>
            <a:ext cx="6622815" cy="413408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For array rotations that are not multiples of 90◦, we need to do some extra processing. The general procedure is illustrated in Fig.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Each destination pixel area is mapped onto the rotated array and the amount of overlap with the rotated pixel areas is calculated.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color for a destination pixel can then be computed by averaging the colors of the overlapped source pixels, weighted by their percentage of area overlap.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Alternatively, we could use an approximation method, as in antialiasing, to determine the color of the destination pixels.</a:t>
            </a:r>
          </a:p>
        </p:txBody>
      </p:sp>
      <p:sp>
        <p:nvSpPr>
          <p:cNvPr id="11" name="Rounded Rectangle 10"/>
          <p:cNvSpPr/>
          <p:nvPr/>
        </p:nvSpPr>
        <p:spPr>
          <a:xfrm>
            <a:off x="2408296"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Raster methods for geometric transformations</a:t>
            </a:r>
          </a:p>
        </p:txBody>
      </p:sp>
      <p:pic>
        <p:nvPicPr>
          <p:cNvPr id="5" name="Picture 4"/>
          <p:cNvPicPr>
            <a:picLocks noChangeAspect="1"/>
          </p:cNvPicPr>
          <p:nvPr/>
        </p:nvPicPr>
        <p:blipFill>
          <a:blip r:embed="rId2"/>
          <a:stretch>
            <a:fillRect/>
          </a:stretch>
        </p:blipFill>
        <p:spPr>
          <a:xfrm>
            <a:off x="7676444" y="1999074"/>
            <a:ext cx="4365037" cy="2631976"/>
          </a:xfrm>
          <a:prstGeom prst="rect">
            <a:avLst/>
          </a:prstGeom>
        </p:spPr>
      </p:pic>
    </p:spTree>
    <p:extLst>
      <p:ext uri="{BB962C8B-B14F-4D97-AF65-F5344CB8AC3E}">
        <p14:creationId xmlns:p14="http://schemas.microsoft.com/office/powerpoint/2010/main" val="2295766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6" name="Rectangle 5"/>
          <p:cNvSpPr/>
          <p:nvPr/>
        </p:nvSpPr>
        <p:spPr>
          <a:xfrm>
            <a:off x="752593" y="1698037"/>
            <a:ext cx="11138370" cy="1535083"/>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We can use similar methods to scale a block of pixels. Pixel areas in the original block are scaled, using specified values for </a:t>
            </a:r>
            <a:r>
              <a:rPr lang="en-US" sz="1877" dirty="0" err="1">
                <a:solidFill>
                  <a:srgbClr val="002060"/>
                </a:solidFill>
                <a:latin typeface="Cambria" pitchFamily="18" charset="0"/>
              </a:rPr>
              <a:t>s</a:t>
            </a:r>
            <a:r>
              <a:rPr lang="en-US" sz="1383" dirty="0" err="1">
                <a:solidFill>
                  <a:srgbClr val="002060"/>
                </a:solidFill>
                <a:latin typeface="Cambria" pitchFamily="18" charset="0"/>
              </a:rPr>
              <a:t>x</a:t>
            </a:r>
            <a:r>
              <a:rPr lang="en-US" sz="1877" dirty="0">
                <a:solidFill>
                  <a:srgbClr val="002060"/>
                </a:solidFill>
                <a:latin typeface="Cambria" pitchFamily="18" charset="0"/>
              </a:rPr>
              <a:t> and </a:t>
            </a:r>
            <a:r>
              <a:rPr lang="en-US" sz="1877" dirty="0" err="1">
                <a:solidFill>
                  <a:srgbClr val="002060"/>
                </a:solidFill>
                <a:latin typeface="Cambria" pitchFamily="18" charset="0"/>
              </a:rPr>
              <a:t>s</a:t>
            </a:r>
            <a:r>
              <a:rPr lang="en-US" sz="1383" dirty="0" err="1">
                <a:solidFill>
                  <a:srgbClr val="002060"/>
                </a:solidFill>
                <a:latin typeface="Cambria" pitchFamily="18" charset="0"/>
              </a:rPr>
              <a:t>y</a:t>
            </a:r>
            <a:r>
              <a:rPr lang="en-US" sz="1877" dirty="0">
                <a:solidFill>
                  <a:srgbClr val="002060"/>
                </a:solidFill>
                <a:latin typeface="Cambria" pitchFamily="18" charset="0"/>
              </a:rPr>
              <a:t>, and then mapped onto a set of destination pixels.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color of each destination pixel is then assigned according to its area of overlap with the scaled pixel areas (Fig. below).</a:t>
            </a:r>
          </a:p>
        </p:txBody>
      </p:sp>
      <p:sp>
        <p:nvSpPr>
          <p:cNvPr id="10" name="Rounded Rectangle 9"/>
          <p:cNvSpPr/>
          <p:nvPr/>
        </p:nvSpPr>
        <p:spPr>
          <a:xfrm>
            <a:off x="2408296"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Raster methods for geometric transformations</a:t>
            </a:r>
          </a:p>
        </p:txBody>
      </p:sp>
      <p:pic>
        <p:nvPicPr>
          <p:cNvPr id="5" name="Picture 4"/>
          <p:cNvPicPr>
            <a:picLocks noChangeAspect="1"/>
          </p:cNvPicPr>
          <p:nvPr/>
        </p:nvPicPr>
        <p:blipFill>
          <a:blip r:embed="rId2"/>
          <a:stretch>
            <a:fillRect/>
          </a:stretch>
        </p:blipFill>
        <p:spPr>
          <a:xfrm>
            <a:off x="4040481" y="3233121"/>
            <a:ext cx="5104324" cy="2679435"/>
          </a:xfrm>
          <a:prstGeom prst="rect">
            <a:avLst/>
          </a:prstGeom>
        </p:spPr>
      </p:pic>
    </p:spTree>
    <p:extLst>
      <p:ext uri="{BB962C8B-B14F-4D97-AF65-F5344CB8AC3E}">
        <p14:creationId xmlns:p14="http://schemas.microsoft.com/office/powerpoint/2010/main" val="8649880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6" name="Rectangle 5"/>
          <p:cNvSpPr/>
          <p:nvPr/>
        </p:nvSpPr>
        <p:spPr>
          <a:xfrm>
            <a:off x="752593" y="1622778"/>
            <a:ext cx="11138370" cy="4422863"/>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A translation of a rectangular array of pixel-color values from one buffer area to another can be accomplished in OpenGL as the following copy operation: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The first four parameters in this function give the location and dimensions of the pixel block; and the OpenGL symbolic constant GL_COLOR specifies that it is color values are to be copied. This array of pixels is to be copied to a rectangular area of a refresh buffer whose lower-left corner is at the location specified by the current raster position.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 source buffer for the </a:t>
            </a:r>
            <a:r>
              <a:rPr lang="en-US" sz="1877" dirty="0" err="1">
                <a:solidFill>
                  <a:srgbClr val="002060"/>
                </a:solidFill>
                <a:latin typeface="Cambria" pitchFamily="18" charset="0"/>
              </a:rPr>
              <a:t>glCopyPixels</a:t>
            </a:r>
            <a:r>
              <a:rPr lang="en-US" sz="1877" dirty="0">
                <a:solidFill>
                  <a:srgbClr val="002060"/>
                </a:solidFill>
                <a:latin typeface="Cambria" pitchFamily="18" charset="0"/>
              </a:rPr>
              <a:t> function is chosen with the </a:t>
            </a:r>
            <a:r>
              <a:rPr lang="en-US" sz="1877" dirty="0" err="1">
                <a:solidFill>
                  <a:srgbClr val="002060"/>
                </a:solidFill>
                <a:latin typeface="Cambria" pitchFamily="18" charset="0"/>
              </a:rPr>
              <a:t>glReadBuffer</a:t>
            </a:r>
            <a:r>
              <a:rPr lang="en-US" sz="1877" dirty="0">
                <a:solidFill>
                  <a:srgbClr val="002060"/>
                </a:solidFill>
                <a:latin typeface="Cambria" pitchFamily="18" charset="0"/>
              </a:rPr>
              <a:t> routine, and a destination buffer is selected with the </a:t>
            </a:r>
            <a:r>
              <a:rPr lang="en-US" sz="1877" dirty="0" err="1">
                <a:solidFill>
                  <a:srgbClr val="002060"/>
                </a:solidFill>
                <a:latin typeface="Cambria" pitchFamily="18" charset="0"/>
              </a:rPr>
              <a:t>glDrawBuffer</a:t>
            </a:r>
            <a:r>
              <a:rPr lang="en-US" sz="1877" dirty="0">
                <a:solidFill>
                  <a:srgbClr val="002060"/>
                </a:solidFill>
                <a:latin typeface="Cambria" pitchFamily="18" charset="0"/>
              </a:rPr>
              <a:t> routine.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We can rotate a block of pixel-color values in 90-degree increments by first saving the block in an array, then rearranging the elements of the array and placing it back in the refresh buffer. </a:t>
            </a:r>
          </a:p>
        </p:txBody>
      </p:sp>
      <p:sp>
        <p:nvSpPr>
          <p:cNvPr id="8" name="Rounded Rectangle 7"/>
          <p:cNvSpPr/>
          <p:nvPr/>
        </p:nvSpPr>
        <p:spPr>
          <a:xfrm>
            <a:off x="2859852" y="1020704"/>
            <a:ext cx="669807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Raster Transformations</a:t>
            </a:r>
            <a:endParaRPr lang="en-US" sz="2370" dirty="0"/>
          </a:p>
        </p:txBody>
      </p:sp>
      <p:pic>
        <p:nvPicPr>
          <p:cNvPr id="5" name="Picture 4"/>
          <p:cNvPicPr>
            <a:picLocks noChangeAspect="1"/>
          </p:cNvPicPr>
          <p:nvPr/>
        </p:nvPicPr>
        <p:blipFill>
          <a:blip r:embed="rId2"/>
          <a:stretch>
            <a:fillRect/>
          </a:stretch>
        </p:blipFill>
        <p:spPr>
          <a:xfrm>
            <a:off x="2634074" y="2397184"/>
            <a:ext cx="7149630" cy="505001"/>
          </a:xfrm>
          <a:prstGeom prst="rect">
            <a:avLst/>
          </a:prstGeom>
        </p:spPr>
      </p:pic>
    </p:spTree>
    <p:extLst>
      <p:ext uri="{BB962C8B-B14F-4D97-AF65-F5344CB8AC3E}">
        <p14:creationId xmlns:p14="http://schemas.microsoft.com/office/powerpoint/2010/main" val="468320544"/>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2223</Words>
  <Application>Microsoft Office PowerPoint</Application>
  <PresentationFormat>Widescreen</PresentationFormat>
  <Paragraphs>231</Paragraphs>
  <Slides>23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Bookman Old Style</vt:lpstr>
      <vt:lpstr>Calibri</vt:lpstr>
      <vt:lpstr>Cambria</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2026-01-25T13:19:48Z</dcterms:created>
  <dcterms:modified xsi:type="dcterms:W3CDTF">2026-01-25T13:20:18Z</dcterms:modified>
</cp:coreProperties>
</file>